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59" r:id="rId4"/>
    <p:sldId id="257" r:id="rId5"/>
    <p:sldId id="261" r:id="rId6"/>
    <p:sldId id="262" r:id="rId7"/>
    <p:sldId id="258" r:id="rId8"/>
    <p:sldId id="263" r:id="rId9"/>
    <p:sldId id="264" r:id="rId10"/>
    <p:sldId id="260" r:id="rId11"/>
    <p:sldId id="265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es.wikipedia.org/wiki/Eumalacostrac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249740" y="4320195"/>
            <a:ext cx="4712545" cy="2156945"/>
          </a:xfrm>
        </p:spPr>
        <p:txBody>
          <a:bodyPr/>
          <a:lstStyle/>
          <a:p>
            <a:r>
              <a:rPr lang="es-UY" sz="6600" dirty="0" smtClean="0">
                <a:solidFill>
                  <a:schemeClr val="tx1"/>
                </a:solidFill>
              </a:rPr>
              <a:t>Sub </a:t>
            </a:r>
            <a:r>
              <a:rPr lang="es-UY" sz="6600" dirty="0" err="1" smtClean="0">
                <a:solidFill>
                  <a:schemeClr val="tx1"/>
                </a:solidFill>
              </a:rPr>
              <a:t>Phylum</a:t>
            </a:r>
            <a:r>
              <a:rPr lang="es-UY" sz="6600" dirty="0" smtClean="0">
                <a:solidFill>
                  <a:schemeClr val="tx1"/>
                </a:solidFill>
              </a:rPr>
              <a:t> </a:t>
            </a:r>
            <a:br>
              <a:rPr lang="es-UY" sz="6600" dirty="0" smtClean="0">
                <a:solidFill>
                  <a:schemeClr val="tx1"/>
                </a:solidFill>
              </a:rPr>
            </a:br>
            <a:r>
              <a:rPr lang="es-UY" sz="6600" dirty="0" smtClean="0">
                <a:solidFill>
                  <a:schemeClr val="tx1"/>
                </a:solidFill>
              </a:rPr>
              <a:t>CRUSTACEA</a:t>
            </a:r>
            <a:endParaRPr lang="es-UY" sz="6600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93" y="193183"/>
            <a:ext cx="6940647" cy="5205485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66566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17714"/>
            <a:ext cx="8596668" cy="1320800"/>
          </a:xfrm>
        </p:spPr>
        <p:txBody>
          <a:bodyPr/>
          <a:lstStyle/>
          <a:p>
            <a:pPr algn="ctr"/>
            <a:r>
              <a:rPr lang="es-UY" dirty="0" smtClean="0"/>
              <a:t>TÓRAX</a:t>
            </a:r>
            <a:endParaRPr lang="es-U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4563" y="1250303"/>
            <a:ext cx="10842172" cy="5262464"/>
          </a:xfrm>
        </p:spPr>
        <p:txBody>
          <a:bodyPr/>
          <a:lstStyle/>
          <a:p>
            <a:r>
              <a:rPr lang="es-UY" sz="2800" dirty="0"/>
              <a:t>D</a:t>
            </a:r>
            <a:r>
              <a:rPr lang="es-UY" sz="2800" dirty="0" smtClean="0"/>
              <a:t>e 2 a 11 segmentos fusionados</a:t>
            </a:r>
          </a:p>
          <a:p>
            <a:pPr marL="0" indent="0" algn="ctr">
              <a:buNone/>
            </a:pPr>
            <a:r>
              <a:rPr lang="es-UY" sz="2800" dirty="0" smtClean="0"/>
              <a:t>(Los primeros a veces se fusionan con la cabeza formando el cefalotórax)</a:t>
            </a:r>
          </a:p>
          <a:p>
            <a:r>
              <a:rPr lang="es-UY" sz="2800" dirty="0" smtClean="0"/>
              <a:t>Cada segmento pose un par de apéndices que varían su forma y función en los distintos grupos</a:t>
            </a:r>
          </a:p>
          <a:p>
            <a:endParaRPr lang="es-UY" sz="2800" dirty="0" smtClean="0"/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68903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311020"/>
            <a:ext cx="8596668" cy="1163217"/>
          </a:xfrm>
        </p:spPr>
        <p:txBody>
          <a:bodyPr>
            <a:normAutofit fontScale="90000"/>
          </a:bodyPr>
          <a:lstStyle/>
          <a:p>
            <a:pPr algn="ctr"/>
            <a:r>
              <a:rPr lang="es-UY" dirty="0" smtClean="0"/>
              <a:t>Tórax </a:t>
            </a:r>
            <a:r>
              <a:rPr lang="es-UY" dirty="0" err="1" smtClean="0"/>
              <a:t>Órden</a:t>
            </a:r>
            <a:r>
              <a:rPr lang="es-UY" dirty="0" smtClean="0"/>
              <a:t> Decápodos </a:t>
            </a:r>
            <a:r>
              <a:rPr lang="es-UY" dirty="0"/>
              <a:t>(cangrejos, langostas y camarones)</a:t>
            </a:r>
            <a:br>
              <a:rPr lang="es-UY" dirty="0"/>
            </a:br>
            <a:endParaRPr lang="es-U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1257" y="1474237"/>
            <a:ext cx="10077061" cy="4963885"/>
          </a:xfrm>
        </p:spPr>
        <p:txBody>
          <a:bodyPr>
            <a:normAutofit fontScale="92500"/>
          </a:bodyPr>
          <a:lstStyle/>
          <a:p>
            <a:r>
              <a:rPr lang="es-UY" sz="2400" dirty="0" smtClean="0">
                <a:solidFill>
                  <a:schemeClr val="tx1"/>
                </a:solidFill>
              </a:rPr>
              <a:t>Ocho segmentos fusionados</a:t>
            </a:r>
          </a:p>
          <a:p>
            <a:endParaRPr lang="es-UY" sz="2400" dirty="0"/>
          </a:p>
          <a:p>
            <a:r>
              <a:rPr lang="es-UY" sz="2400" dirty="0" smtClean="0">
                <a:solidFill>
                  <a:schemeClr val="tx1"/>
                </a:solidFill>
              </a:rPr>
              <a:t> Existe cefalotórax</a:t>
            </a:r>
          </a:p>
          <a:p>
            <a:endParaRPr lang="es-UY" sz="2400" dirty="0"/>
          </a:p>
          <a:p>
            <a:r>
              <a:rPr lang="es-UY" sz="2400" dirty="0">
                <a:solidFill>
                  <a:schemeClr val="tx1"/>
                </a:solidFill>
              </a:rPr>
              <a:t>Los primeros apéndices </a:t>
            </a:r>
            <a:r>
              <a:rPr lang="es-UY" sz="2400" dirty="0" smtClean="0">
                <a:solidFill>
                  <a:schemeClr val="tx1"/>
                </a:solidFill>
              </a:rPr>
              <a:t>están modificados, funcionan como </a:t>
            </a:r>
            <a:r>
              <a:rPr lang="es-UY" sz="2400" dirty="0">
                <a:solidFill>
                  <a:schemeClr val="tx1"/>
                </a:solidFill>
              </a:rPr>
              <a:t>apéndices </a:t>
            </a:r>
            <a:r>
              <a:rPr lang="es-UY" sz="2400" dirty="0" smtClean="0">
                <a:solidFill>
                  <a:schemeClr val="tx1"/>
                </a:solidFill>
              </a:rPr>
              <a:t>bucales y sirven para la manipulación del alimento. </a:t>
            </a:r>
            <a:r>
              <a:rPr lang="es-UY" sz="2400" dirty="0" smtClean="0">
                <a:solidFill>
                  <a:schemeClr val="accent1">
                    <a:lumMod val="75000"/>
                  </a:schemeClr>
                </a:solidFill>
              </a:rPr>
              <a:t>MAXÍLIPEDOS (3 pares)</a:t>
            </a:r>
          </a:p>
          <a:p>
            <a:endParaRPr lang="es-UY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UY" sz="2400" dirty="0" smtClean="0">
                <a:solidFill>
                  <a:schemeClr val="tx1"/>
                </a:solidFill>
              </a:rPr>
              <a:t>Los apéndices restantes se relacionan con la locomoción (caminar o nada) </a:t>
            </a:r>
            <a:r>
              <a:rPr lang="es-UY" sz="2400" dirty="0" smtClean="0">
                <a:solidFill>
                  <a:schemeClr val="tx1"/>
                </a:solidFill>
              </a:rPr>
              <a:t> </a:t>
            </a:r>
            <a:r>
              <a:rPr lang="es-UY" sz="2400" dirty="0" smtClean="0">
                <a:solidFill>
                  <a:schemeClr val="accent1">
                    <a:lumMod val="75000"/>
                  </a:schemeClr>
                </a:solidFill>
              </a:rPr>
              <a:t>PEREIÓPODOS (5 pares</a:t>
            </a:r>
            <a:r>
              <a:rPr lang="es-UY" sz="24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endParaRPr lang="es-UY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s-UY" sz="2400" dirty="0" smtClean="0">
                <a:solidFill>
                  <a:schemeClr val="tx1"/>
                </a:solidFill>
              </a:rPr>
              <a:t>1º </a:t>
            </a:r>
            <a:r>
              <a:rPr lang="es-UY" sz="2400" dirty="0">
                <a:solidFill>
                  <a:schemeClr val="tx1"/>
                </a:solidFill>
              </a:rPr>
              <a:t>par </a:t>
            </a:r>
            <a:r>
              <a:rPr lang="es-UY" sz="2400" dirty="0" smtClean="0">
                <a:solidFill>
                  <a:schemeClr val="tx1"/>
                </a:solidFill>
              </a:rPr>
              <a:t>tiene </a:t>
            </a:r>
            <a:r>
              <a:rPr lang="es-UY" sz="2400" dirty="0">
                <a:solidFill>
                  <a:schemeClr val="tx1"/>
                </a:solidFill>
              </a:rPr>
              <a:t>una pinza </a:t>
            </a:r>
            <a:r>
              <a:rPr lang="es-UY" sz="2400" dirty="0" smtClean="0">
                <a:solidFill>
                  <a:schemeClr val="tx1"/>
                </a:solidFill>
              </a:rPr>
              <a:t>(</a:t>
            </a:r>
            <a:r>
              <a:rPr lang="es-UY" sz="2400" dirty="0" err="1" smtClean="0">
                <a:solidFill>
                  <a:schemeClr val="tx1"/>
                </a:solidFill>
              </a:rPr>
              <a:t>Quelípedo</a:t>
            </a:r>
            <a:r>
              <a:rPr lang="es-UY" sz="2400" dirty="0">
                <a:solidFill>
                  <a:schemeClr val="tx1"/>
                </a:solidFill>
              </a:rPr>
              <a:t>): captura de alimento y cópula</a:t>
            </a:r>
            <a:endParaRPr lang="es-UY" sz="2400" dirty="0">
              <a:solidFill>
                <a:schemeClr val="tx1"/>
              </a:solidFill>
            </a:endParaRPr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08708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0476" y="334851"/>
            <a:ext cx="9457473" cy="601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0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213" y="403538"/>
            <a:ext cx="8596668" cy="665408"/>
          </a:xfrm>
        </p:spPr>
        <p:txBody>
          <a:bodyPr/>
          <a:lstStyle/>
          <a:p>
            <a:pPr algn="ctr"/>
            <a:r>
              <a:rPr lang="es-UY" dirty="0" smtClean="0"/>
              <a:t>Abdomen Decápodos</a:t>
            </a:r>
            <a:endParaRPr lang="es-U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4851" y="1378039"/>
            <a:ext cx="10290219" cy="5151550"/>
          </a:xfrm>
        </p:spPr>
        <p:txBody>
          <a:bodyPr>
            <a:normAutofit/>
          </a:bodyPr>
          <a:lstStyle/>
          <a:p>
            <a:r>
              <a:rPr lang="es-UY" sz="2400" dirty="0" smtClean="0"/>
              <a:t>Presenta apéndices: </a:t>
            </a:r>
            <a:r>
              <a:rPr lang="es-UY" sz="2400" dirty="0" err="1" smtClean="0"/>
              <a:t>Pleópodos</a:t>
            </a:r>
            <a:endParaRPr lang="es-UY" sz="2400" dirty="0" smtClean="0"/>
          </a:p>
          <a:p>
            <a:endParaRPr lang="es-UY" sz="2400" dirty="0" smtClean="0"/>
          </a:p>
          <a:p>
            <a:r>
              <a:rPr lang="es-UY" sz="2400" dirty="0" smtClean="0"/>
              <a:t>En los machos sirven para sujetar a la hembra en el apareamiento</a:t>
            </a:r>
          </a:p>
          <a:p>
            <a:endParaRPr lang="es-UY" sz="2400" dirty="0" smtClean="0"/>
          </a:p>
          <a:p>
            <a:r>
              <a:rPr lang="es-UY" sz="2400" dirty="0" smtClean="0"/>
              <a:t>En las hembras sirven para transportar los huevos</a:t>
            </a:r>
          </a:p>
          <a:p>
            <a:endParaRPr lang="es-UY" sz="2400" dirty="0" smtClean="0"/>
          </a:p>
          <a:p>
            <a:r>
              <a:rPr lang="es-UY" sz="2400" dirty="0" smtClean="0"/>
              <a:t>El último segmento impar se denomina </a:t>
            </a:r>
            <a:r>
              <a:rPr lang="es-UY" sz="2400" dirty="0" err="1" smtClean="0"/>
              <a:t>Telsón</a:t>
            </a:r>
            <a:r>
              <a:rPr lang="es-UY" sz="2400" dirty="0" smtClean="0"/>
              <a:t>. Presenta el ano </a:t>
            </a:r>
          </a:p>
          <a:p>
            <a:endParaRPr lang="es-UY" sz="2400" dirty="0" smtClean="0"/>
          </a:p>
          <a:p>
            <a:r>
              <a:rPr lang="es-UY" sz="2400" dirty="0" smtClean="0"/>
              <a:t>En el se encuentran los </a:t>
            </a:r>
            <a:r>
              <a:rPr lang="es-UY" sz="2400" dirty="0" err="1" smtClean="0"/>
              <a:t>Urópodos</a:t>
            </a:r>
            <a:r>
              <a:rPr lang="es-UY" sz="2400" dirty="0" smtClean="0"/>
              <a:t>, especie de aletas natatorias </a:t>
            </a:r>
            <a:endParaRPr lang="es-UY" sz="2400" dirty="0"/>
          </a:p>
        </p:txBody>
      </p:sp>
    </p:spTree>
    <p:extLst>
      <p:ext uri="{BB962C8B-B14F-4D97-AF65-F5344CB8AC3E}">
        <p14:creationId xmlns:p14="http://schemas.microsoft.com/office/powerpoint/2010/main" val="1352390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87628"/>
            <a:ext cx="8596668" cy="665408"/>
          </a:xfrm>
        </p:spPr>
        <p:txBody>
          <a:bodyPr/>
          <a:lstStyle/>
          <a:p>
            <a:pPr algn="ctr"/>
            <a:r>
              <a:rPr lang="es-UY" dirty="0" smtClean="0"/>
              <a:t>Aparatos y sistemas</a:t>
            </a:r>
            <a:endParaRPr lang="es-U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0761" y="1455313"/>
            <a:ext cx="10341735" cy="5022760"/>
          </a:xfrm>
        </p:spPr>
        <p:txBody>
          <a:bodyPr>
            <a:normAutofit/>
          </a:bodyPr>
          <a:lstStyle/>
          <a:p>
            <a:r>
              <a:rPr lang="es-UY" sz="2400" dirty="0" smtClean="0"/>
              <a:t>Respiratorio: Intercambio </a:t>
            </a:r>
            <a:r>
              <a:rPr lang="es-UY" sz="2400" dirty="0"/>
              <a:t>gaseoso por </a:t>
            </a:r>
            <a:r>
              <a:rPr lang="es-UY" sz="2400" dirty="0" smtClean="0"/>
              <a:t>branquias</a:t>
            </a:r>
          </a:p>
          <a:p>
            <a:endParaRPr lang="es-UY" sz="2400" dirty="0"/>
          </a:p>
          <a:p>
            <a:r>
              <a:rPr lang="es-UY" sz="2400" dirty="0" smtClean="0"/>
              <a:t>Digestivo completo:</a:t>
            </a:r>
          </a:p>
          <a:p>
            <a:r>
              <a:rPr lang="es-UY" sz="2400" dirty="0"/>
              <a:t>Alimentación: filtradores, depredadores y </a:t>
            </a:r>
            <a:r>
              <a:rPr lang="es-UY" sz="2400" dirty="0" smtClean="0"/>
              <a:t>carroñeros</a:t>
            </a:r>
          </a:p>
          <a:p>
            <a:endParaRPr lang="es-UY" sz="2400" dirty="0"/>
          </a:p>
          <a:p>
            <a:r>
              <a:rPr lang="es-UY" sz="2400" dirty="0" smtClean="0"/>
              <a:t>Circulatorio:</a:t>
            </a:r>
          </a:p>
          <a:p>
            <a:r>
              <a:rPr lang="es-UY" sz="2400" dirty="0" smtClean="0"/>
              <a:t>Corazón sin tabicar, vasos, circulación abierta </a:t>
            </a:r>
          </a:p>
          <a:p>
            <a:endParaRPr lang="es-UY" sz="2400" dirty="0" smtClean="0"/>
          </a:p>
          <a:p>
            <a:r>
              <a:rPr lang="es-UY" sz="2400" dirty="0" smtClean="0"/>
              <a:t>Sistema nervioso: cerebro y nervios</a:t>
            </a:r>
          </a:p>
          <a:p>
            <a:r>
              <a:rPr lang="es-UY" sz="2400" dirty="0" smtClean="0"/>
              <a:t>Órganos de los sentidos: tacto, gusto, olfato y vista</a:t>
            </a:r>
            <a:endParaRPr lang="es-UY" sz="2400" dirty="0"/>
          </a:p>
        </p:txBody>
      </p:sp>
    </p:spTree>
    <p:extLst>
      <p:ext uri="{BB962C8B-B14F-4D97-AF65-F5344CB8AC3E}">
        <p14:creationId xmlns:p14="http://schemas.microsoft.com/office/powerpoint/2010/main" val="1557644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57951" y="222937"/>
            <a:ext cx="5100978" cy="1011814"/>
          </a:xfrm>
        </p:spPr>
        <p:txBody>
          <a:bodyPr>
            <a:noAutofit/>
          </a:bodyPr>
          <a:lstStyle/>
          <a:p>
            <a:pPr algn="ctr"/>
            <a:r>
              <a:rPr lang="es-UY" sz="5400" dirty="0" smtClean="0"/>
              <a:t>CLASES</a:t>
            </a:r>
            <a:endParaRPr lang="es-UY" sz="54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07975" y="2220845"/>
            <a:ext cx="10773034" cy="324895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3920" tIns="31740" rIns="0" bIns="1587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b="0" i="0" u="none" strike="noStrike" cap="none" normalizeH="0" baseline="0" dirty="0" smtClean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/>
            </a:r>
            <a:br>
              <a:rPr kumimoji="0" lang="es-UY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endParaRPr kumimoji="0" lang="es-UY" b="0" i="0" u="none" strike="noStrike" cap="none" normalizeH="0" baseline="0" dirty="0" smtClean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/>
            </a:r>
            <a:br>
              <a:rPr kumimoji="0" lang="es-UY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endParaRPr kumimoji="0" lang="es-UY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b="0" i="0" u="none" strike="noStrike" cap="none" normalizeH="0" baseline="0" dirty="0" smtClean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4" descr="http://upload.wikimedia.org/wikipedia/commons/6/61/Triops_longicaudatu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84" y="593577"/>
            <a:ext cx="3663468" cy="156918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50" y="3911586"/>
            <a:ext cx="2528803" cy="208920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189822" y="2254684"/>
            <a:ext cx="2382591" cy="378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/>
              <a:t>Clase </a:t>
            </a:r>
            <a:r>
              <a:rPr lang="es-UY" dirty="0" err="1"/>
              <a:t>Branchiopoda</a:t>
            </a:r>
            <a:endParaRPr lang="es-UY" dirty="0"/>
          </a:p>
        </p:txBody>
      </p:sp>
      <p:sp>
        <p:nvSpPr>
          <p:cNvPr id="9" name="CuadroTexto 8"/>
          <p:cNvSpPr txBox="1"/>
          <p:nvPr/>
        </p:nvSpPr>
        <p:spPr>
          <a:xfrm>
            <a:off x="972432" y="5918606"/>
            <a:ext cx="1952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UY" dirty="0"/>
          </a:p>
          <a:p>
            <a:r>
              <a:rPr lang="es-UY" dirty="0"/>
              <a:t>Clase </a:t>
            </a:r>
            <a:r>
              <a:rPr lang="es-UY" dirty="0" err="1"/>
              <a:t>Remipedia</a:t>
            </a:r>
            <a:endParaRPr lang="es-UY" dirty="0"/>
          </a:p>
        </p:txBody>
      </p:sp>
      <p:sp>
        <p:nvSpPr>
          <p:cNvPr id="10" name="CuadroTexto 9"/>
          <p:cNvSpPr txBox="1"/>
          <p:nvPr/>
        </p:nvSpPr>
        <p:spPr>
          <a:xfrm>
            <a:off x="4173024" y="5603469"/>
            <a:ext cx="2498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/>
              <a:t>Clase </a:t>
            </a:r>
            <a:r>
              <a:rPr lang="es-UY" dirty="0" err="1"/>
              <a:t>Cephalocarida</a:t>
            </a:r>
            <a:endParaRPr lang="es-UY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4764" y="2402440"/>
            <a:ext cx="2189095" cy="2513794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7983245" y="3640263"/>
            <a:ext cx="2137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/>
              <a:t>Clase </a:t>
            </a:r>
            <a:r>
              <a:rPr lang="es-UY" dirty="0" err="1"/>
              <a:t>Maxillopoda</a:t>
            </a:r>
            <a:endParaRPr lang="es-UY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404027" y="471920"/>
            <a:ext cx="2360098" cy="382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/>
              <a:t>Clase </a:t>
            </a:r>
            <a:r>
              <a:rPr lang="es-UY" dirty="0" err="1"/>
              <a:t>Ostracoda</a:t>
            </a:r>
            <a:endParaRPr lang="es-UY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4145" y="4092607"/>
            <a:ext cx="3156094" cy="236328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3879" y="981434"/>
            <a:ext cx="2980246" cy="223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8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31892" y="335453"/>
            <a:ext cx="4764389" cy="2494208"/>
          </a:xfrm>
        </p:spPr>
        <p:txBody>
          <a:bodyPr>
            <a:normAutofit/>
          </a:bodyPr>
          <a:lstStyle/>
          <a:p>
            <a:r>
              <a:rPr lang="es-UY" sz="3200" dirty="0" smtClean="0">
                <a:solidFill>
                  <a:schemeClr val="tx1"/>
                </a:solidFill>
              </a:rPr>
              <a:t>67000 </a:t>
            </a:r>
            <a:r>
              <a:rPr lang="es-UY" sz="3200" dirty="0" err="1" smtClean="0">
                <a:solidFill>
                  <a:schemeClr val="tx1"/>
                </a:solidFill>
              </a:rPr>
              <a:t>spp</a:t>
            </a:r>
            <a:r>
              <a:rPr lang="es-UY" sz="3200" dirty="0" smtClean="0">
                <a:solidFill>
                  <a:schemeClr val="tx1"/>
                </a:solidFill>
              </a:rPr>
              <a:t/>
            </a:r>
            <a:br>
              <a:rPr lang="es-UY" sz="3200" dirty="0" smtClean="0">
                <a:solidFill>
                  <a:schemeClr val="tx1"/>
                </a:solidFill>
              </a:rPr>
            </a:br>
            <a:r>
              <a:rPr lang="es-UY" sz="3200" dirty="0">
                <a:solidFill>
                  <a:schemeClr val="tx1"/>
                </a:solidFill>
              </a:rPr>
              <a:t>C</a:t>
            </a:r>
            <a:r>
              <a:rPr lang="es-UY" sz="3200" dirty="0" smtClean="0">
                <a:solidFill>
                  <a:schemeClr val="tx1"/>
                </a:solidFill>
              </a:rPr>
              <a:t>lase </a:t>
            </a:r>
            <a:r>
              <a:rPr lang="es-UY" sz="3200" dirty="0" err="1" smtClean="0">
                <a:solidFill>
                  <a:schemeClr val="tx1"/>
                </a:solidFill>
              </a:rPr>
              <a:t>Malacostraca</a:t>
            </a:r>
            <a:r>
              <a:rPr lang="es-UY" sz="3200" dirty="0">
                <a:solidFill>
                  <a:schemeClr val="tx1"/>
                </a:solidFill>
              </a:rPr>
              <a:t/>
            </a:r>
            <a:br>
              <a:rPr lang="es-UY" sz="3200" dirty="0">
                <a:solidFill>
                  <a:schemeClr val="tx1"/>
                </a:solidFill>
              </a:rPr>
            </a:br>
            <a:r>
              <a:rPr lang="es-UY" sz="3200" dirty="0">
                <a:cs typeface="Arial" panose="020B0604020202020204" pitchFamily="34" charset="0"/>
              </a:rPr>
              <a:t>Subclase </a:t>
            </a:r>
            <a:r>
              <a:rPr lang="es-UY" sz="3200" dirty="0" err="1">
                <a:cs typeface="Arial" panose="020B0604020202020204" pitchFamily="34" charset="0"/>
                <a:hlinkClick r:id="rId2" tooltip="Eumalacostraca"/>
              </a:rPr>
              <a:t>Eumalacostraca</a:t>
            </a:r>
            <a:endParaRPr lang="es-UY" sz="3200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2692" y="2160589"/>
            <a:ext cx="2880172" cy="438355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25" y="3825026"/>
            <a:ext cx="4345401" cy="28354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3760" y="3278065"/>
            <a:ext cx="3756905" cy="2817679"/>
          </a:xfrm>
          <a:prstGeom prst="rect">
            <a:avLst/>
          </a:prstGeom>
        </p:spPr>
      </p:pic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53425" y="578126"/>
            <a:ext cx="4687428" cy="234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6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31820"/>
            <a:ext cx="8596668" cy="746974"/>
          </a:xfrm>
        </p:spPr>
        <p:txBody>
          <a:bodyPr>
            <a:normAutofit/>
          </a:bodyPr>
          <a:lstStyle/>
          <a:p>
            <a:pPr algn="ctr"/>
            <a:r>
              <a:rPr lang="es-UY" dirty="0" smtClean="0"/>
              <a:t>CARACTERÍSTICAS DIAGNÓSTICAS </a:t>
            </a:r>
            <a:endParaRPr lang="es-U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7730" y="1184856"/>
            <a:ext cx="11296874" cy="5527402"/>
          </a:xfrm>
        </p:spPr>
        <p:txBody>
          <a:bodyPr>
            <a:normAutofit/>
          </a:bodyPr>
          <a:lstStyle/>
          <a:p>
            <a:r>
              <a:rPr lang="es-UY" sz="2800" dirty="0" smtClean="0"/>
              <a:t>Marinos, dulce acuícolas o terrestres (ocasionales)</a:t>
            </a:r>
          </a:p>
          <a:p>
            <a:endParaRPr lang="es-UY" sz="2800" dirty="0" smtClean="0"/>
          </a:p>
          <a:p>
            <a:r>
              <a:rPr lang="es-UY" sz="2800" dirty="0" smtClean="0"/>
              <a:t>Tres regiones; cabeza, tórax y abdomen. </a:t>
            </a:r>
            <a:endParaRPr lang="es-UY" sz="2800" dirty="0" smtClean="0"/>
          </a:p>
          <a:p>
            <a:endParaRPr lang="es-UY" sz="2800" dirty="0" smtClean="0"/>
          </a:p>
          <a:p>
            <a:r>
              <a:rPr lang="es-UY" sz="2800" dirty="0" smtClean="0"/>
              <a:t>Presencia de metámeros </a:t>
            </a:r>
          </a:p>
          <a:p>
            <a:endParaRPr lang="es-UY" sz="2800" dirty="0" smtClean="0"/>
          </a:p>
          <a:p>
            <a:r>
              <a:rPr lang="es-UY" sz="2800" dirty="0" smtClean="0"/>
              <a:t>Exoesqueleto quitinoso articulado</a:t>
            </a:r>
          </a:p>
          <a:p>
            <a:endParaRPr lang="es-UY" sz="2800" dirty="0" smtClean="0"/>
          </a:p>
          <a:p>
            <a:r>
              <a:rPr lang="es-UY" sz="2800" dirty="0" smtClean="0"/>
              <a:t>Caparazón calcáreo que protege cabeza y tórax</a:t>
            </a:r>
          </a:p>
          <a:p>
            <a:endParaRPr lang="es-UY" sz="2400" dirty="0" smtClean="0"/>
          </a:p>
        </p:txBody>
      </p:sp>
    </p:spTree>
    <p:extLst>
      <p:ext uri="{BB962C8B-B14F-4D97-AF65-F5344CB8AC3E}">
        <p14:creationId xmlns:p14="http://schemas.microsoft.com/office/powerpoint/2010/main" val="178914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4563" y="354563"/>
            <a:ext cx="10021078" cy="6120882"/>
          </a:xfrm>
        </p:spPr>
        <p:txBody>
          <a:bodyPr>
            <a:normAutofit lnSpcReduction="10000"/>
          </a:bodyPr>
          <a:lstStyle/>
          <a:p>
            <a:r>
              <a:rPr lang="es-UY" sz="2800" dirty="0"/>
              <a:t>Presentan mudas para </a:t>
            </a:r>
            <a:r>
              <a:rPr lang="es-UY" sz="2800" dirty="0" smtClean="0"/>
              <a:t>crecer</a:t>
            </a:r>
          </a:p>
          <a:p>
            <a:endParaRPr lang="es-UY" sz="2800" dirty="0"/>
          </a:p>
          <a:p>
            <a:r>
              <a:rPr lang="es-UY" sz="2800" dirty="0" smtClean="0"/>
              <a:t>Apéndices articulados</a:t>
            </a:r>
          </a:p>
          <a:p>
            <a:endParaRPr lang="es-UY" sz="2800" dirty="0"/>
          </a:p>
          <a:p>
            <a:r>
              <a:rPr lang="es-UY" sz="2800" dirty="0"/>
              <a:t>Dos pares de </a:t>
            </a:r>
            <a:r>
              <a:rPr lang="es-UY" sz="2800" dirty="0" smtClean="0"/>
              <a:t>antenas</a:t>
            </a:r>
          </a:p>
          <a:p>
            <a:endParaRPr lang="es-UY" sz="2800" dirty="0" smtClean="0"/>
          </a:p>
          <a:p>
            <a:r>
              <a:rPr lang="es-UY" sz="2800" dirty="0"/>
              <a:t>Hemocele lleno de sangre</a:t>
            </a:r>
          </a:p>
          <a:p>
            <a:r>
              <a:rPr lang="es-UY" sz="2800" dirty="0" smtClean="0"/>
              <a:t>Celoma reducido a gónadas y órganos excretores</a:t>
            </a:r>
            <a:endParaRPr lang="es-UY" sz="2800" dirty="0" smtClean="0"/>
          </a:p>
          <a:p>
            <a:pPr marL="0" indent="0">
              <a:buNone/>
            </a:pPr>
            <a:endParaRPr lang="es-UY" sz="2800" dirty="0" smtClean="0"/>
          </a:p>
          <a:p>
            <a:r>
              <a:rPr lang="es-UY" sz="2800" dirty="0" smtClean="0"/>
              <a:t>Reproducción </a:t>
            </a:r>
            <a:r>
              <a:rPr lang="es-UY" sz="2800" dirty="0"/>
              <a:t>sexual. </a:t>
            </a:r>
            <a:r>
              <a:rPr lang="es-UY" sz="2800" dirty="0" err="1"/>
              <a:t>Diocos</a:t>
            </a:r>
            <a:r>
              <a:rPr lang="es-UY" sz="2800" dirty="0"/>
              <a:t>. </a:t>
            </a:r>
            <a:endParaRPr lang="es-UY" sz="2800" dirty="0" smtClean="0"/>
          </a:p>
          <a:p>
            <a:endParaRPr lang="es-UY" sz="2800" dirty="0"/>
          </a:p>
          <a:p>
            <a:r>
              <a:rPr lang="es-UY" sz="2800" dirty="0" smtClean="0"/>
              <a:t>Desarrollo directo o indirecto</a:t>
            </a:r>
            <a:endParaRPr lang="es-UY" sz="2800" dirty="0"/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2429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78073" y="1051610"/>
            <a:ext cx="4869427" cy="588135"/>
          </a:xfrm>
        </p:spPr>
        <p:txBody>
          <a:bodyPr>
            <a:normAutofit fontScale="90000"/>
          </a:bodyPr>
          <a:lstStyle/>
          <a:p>
            <a:pPr algn="ctr"/>
            <a:r>
              <a:rPr lang="es-UY" dirty="0"/>
              <a:t>ESTRUCTURA CORPORAL</a:t>
            </a:r>
          </a:p>
        </p:txBody>
      </p:sp>
      <p:pic>
        <p:nvPicPr>
          <p:cNvPr id="4" name="Picture 42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0881" y="2911151"/>
            <a:ext cx="5840963" cy="337768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21973" y="528034"/>
            <a:ext cx="559626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UY" sz="2800" dirty="0" smtClean="0"/>
              <a:t>Tamaño variable de 100 micras a 4 metros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UY" sz="2800" dirty="0" smtClean="0"/>
              <a:t>Cuerpo formado por </a:t>
            </a:r>
            <a:r>
              <a:rPr lang="es-UY" sz="2800" dirty="0" smtClean="0"/>
              <a:t>segmentos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s-UY" sz="2800" dirty="0" smtClean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UY" sz="2800" dirty="0" smtClean="0"/>
              <a:t>Cuerpo dividido en: </a:t>
            </a:r>
          </a:p>
          <a:p>
            <a:r>
              <a:rPr lang="es-UY" sz="2800" dirty="0" smtClean="0"/>
              <a:t>-Cabeza</a:t>
            </a:r>
          </a:p>
          <a:p>
            <a:r>
              <a:rPr lang="es-UY" sz="2800" dirty="0" smtClean="0"/>
              <a:t>-Tórax</a:t>
            </a:r>
          </a:p>
          <a:p>
            <a:r>
              <a:rPr lang="es-UY" sz="2800" dirty="0" smtClean="0"/>
              <a:t>-Abdomen</a:t>
            </a:r>
          </a:p>
          <a:p>
            <a:endParaRPr lang="es-UY" sz="2800" dirty="0"/>
          </a:p>
          <a:p>
            <a:r>
              <a:rPr lang="es-UY" sz="2800" dirty="0" smtClean="0"/>
              <a:t>Generalmente los primeros segmentos del tórax se unen a la cabeza formando </a:t>
            </a:r>
            <a:r>
              <a:rPr lang="es-UY" sz="2800" dirty="0" smtClean="0"/>
              <a:t>el</a:t>
            </a:r>
            <a:endParaRPr lang="es-UY" sz="2800" dirty="0" smtClean="0"/>
          </a:p>
          <a:p>
            <a:pPr algn="ctr"/>
            <a:r>
              <a:rPr lang="es-UY" sz="2800" dirty="0" smtClean="0">
                <a:solidFill>
                  <a:schemeClr val="accent1">
                    <a:lumMod val="75000"/>
                  </a:schemeClr>
                </a:solidFill>
              </a:rPr>
              <a:t>CEFALOTÓRAX</a:t>
            </a:r>
            <a:endParaRPr lang="es-UY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37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130628"/>
            <a:ext cx="11905860" cy="1144379"/>
          </a:xfrm>
        </p:spPr>
        <p:txBody>
          <a:bodyPr>
            <a:normAutofit fontScale="90000"/>
          </a:bodyPr>
          <a:lstStyle/>
          <a:p>
            <a:pPr algn="ctr"/>
            <a:r>
              <a:rPr lang="es-UY" sz="4000" dirty="0"/>
              <a:t>CABEZA</a:t>
            </a:r>
            <a:r>
              <a:rPr lang="es-UY" dirty="0"/>
              <a:t/>
            </a:r>
            <a:br>
              <a:rPr lang="es-UY" dirty="0"/>
            </a:br>
            <a:r>
              <a:rPr lang="pt-BR" dirty="0" smtClean="0">
                <a:solidFill>
                  <a:schemeClr val="tx1"/>
                </a:solidFill>
              </a:rPr>
              <a:t>CINCO </a:t>
            </a:r>
            <a:r>
              <a:rPr lang="pt-BR" dirty="0">
                <a:solidFill>
                  <a:schemeClr val="tx1"/>
                </a:solidFill>
              </a:rPr>
              <a:t>SEGEMENTOS FUSIONADOS</a:t>
            </a:r>
            <a:r>
              <a:rPr lang="pt-BR" dirty="0"/>
              <a:t/>
            </a:r>
            <a:br>
              <a:rPr lang="pt-BR" dirty="0"/>
            </a:br>
            <a:endParaRPr lang="es-U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5203" y="1461621"/>
            <a:ext cx="9813701" cy="5190185"/>
          </a:xfrm>
        </p:spPr>
        <p:txBody>
          <a:bodyPr>
            <a:normAutofit lnSpcReduction="10000"/>
          </a:bodyPr>
          <a:lstStyle/>
          <a:p>
            <a:r>
              <a:rPr lang="es-UY" sz="2800" dirty="0" smtClean="0">
                <a:solidFill>
                  <a:schemeClr val="accent1">
                    <a:lumMod val="75000"/>
                  </a:schemeClr>
                </a:solidFill>
              </a:rPr>
              <a:t>ACRON</a:t>
            </a:r>
          </a:p>
          <a:p>
            <a:pPr marL="0" indent="0">
              <a:buNone/>
            </a:pPr>
            <a:r>
              <a:rPr lang="es-UY" sz="2800" dirty="0" smtClean="0">
                <a:solidFill>
                  <a:schemeClr val="tx1"/>
                </a:solidFill>
              </a:rPr>
              <a:t>No posee apéndices</a:t>
            </a:r>
          </a:p>
          <a:p>
            <a:pPr marL="0" indent="0">
              <a:buNone/>
            </a:pPr>
            <a:r>
              <a:rPr lang="es-UY" sz="2800" dirty="0" smtClean="0">
                <a:solidFill>
                  <a:schemeClr val="tx1"/>
                </a:solidFill>
              </a:rPr>
              <a:t>Posee dos ojos. Compuestos. Sésiles o sobre un pedúnculo</a:t>
            </a:r>
          </a:p>
          <a:p>
            <a:r>
              <a:rPr lang="es-UY" sz="2800" dirty="0" smtClean="0">
                <a:solidFill>
                  <a:schemeClr val="accent1">
                    <a:lumMod val="75000"/>
                  </a:schemeClr>
                </a:solidFill>
              </a:rPr>
              <a:t>SEGMENTO</a:t>
            </a:r>
            <a:r>
              <a:rPr lang="es-UY" sz="2800" dirty="0" smtClean="0">
                <a:solidFill>
                  <a:schemeClr val="tx1"/>
                </a:solidFill>
              </a:rPr>
              <a:t> </a:t>
            </a:r>
            <a:r>
              <a:rPr lang="es-UY" sz="2800" dirty="0" smtClean="0">
                <a:solidFill>
                  <a:schemeClr val="accent1">
                    <a:lumMod val="75000"/>
                  </a:schemeClr>
                </a:solidFill>
              </a:rPr>
              <a:t>ANTENULAR</a:t>
            </a:r>
          </a:p>
          <a:p>
            <a:pPr marL="0" indent="0">
              <a:buNone/>
            </a:pPr>
            <a:r>
              <a:rPr lang="es-UY" sz="2800" dirty="0" smtClean="0">
                <a:solidFill>
                  <a:schemeClr val="tx1"/>
                </a:solidFill>
              </a:rPr>
              <a:t>Primer par de antenas (anténulas)</a:t>
            </a:r>
          </a:p>
          <a:p>
            <a:pPr marL="0" indent="0">
              <a:buNone/>
            </a:pPr>
            <a:r>
              <a:rPr lang="es-UY" sz="2800" dirty="0" smtClean="0">
                <a:solidFill>
                  <a:schemeClr val="tx1"/>
                </a:solidFill>
              </a:rPr>
              <a:t>Órgano sensorial y en algunos grupos funcionan como remos o para sujetar a la hembra durante el apareamiento</a:t>
            </a:r>
          </a:p>
          <a:p>
            <a:r>
              <a:rPr lang="es-UY" sz="2800" dirty="0" smtClean="0">
                <a:solidFill>
                  <a:schemeClr val="accent1">
                    <a:lumMod val="75000"/>
                  </a:schemeClr>
                </a:solidFill>
              </a:rPr>
              <a:t>SEGMENTO</a:t>
            </a:r>
            <a:r>
              <a:rPr lang="es-UY" sz="2800" dirty="0" smtClean="0">
                <a:solidFill>
                  <a:schemeClr val="tx1"/>
                </a:solidFill>
              </a:rPr>
              <a:t> </a:t>
            </a:r>
            <a:r>
              <a:rPr lang="es-UY" sz="2800" dirty="0" smtClean="0">
                <a:solidFill>
                  <a:schemeClr val="accent1">
                    <a:lumMod val="75000"/>
                  </a:schemeClr>
                </a:solidFill>
              </a:rPr>
              <a:t>ANTENAL</a:t>
            </a:r>
          </a:p>
          <a:p>
            <a:pPr marL="0" indent="0">
              <a:buNone/>
            </a:pPr>
            <a:r>
              <a:rPr lang="es-UY" sz="2800" dirty="0" smtClean="0">
                <a:solidFill>
                  <a:schemeClr val="tx1"/>
                </a:solidFill>
              </a:rPr>
              <a:t>Segundo par de antenas</a:t>
            </a:r>
          </a:p>
          <a:p>
            <a:pPr marL="0" indent="0">
              <a:buNone/>
            </a:pPr>
            <a:r>
              <a:rPr lang="es-UY" sz="2800" dirty="0" smtClean="0">
                <a:solidFill>
                  <a:schemeClr val="tx1"/>
                </a:solidFill>
              </a:rPr>
              <a:t>Sensoriales </a:t>
            </a:r>
          </a:p>
        </p:txBody>
      </p:sp>
    </p:spTree>
    <p:extLst>
      <p:ext uri="{BB962C8B-B14F-4D97-AF65-F5344CB8AC3E}">
        <p14:creationId xmlns:p14="http://schemas.microsoft.com/office/powerpoint/2010/main" val="59901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5273" y="223936"/>
            <a:ext cx="10151707" cy="6634064"/>
          </a:xfrm>
        </p:spPr>
        <p:txBody>
          <a:bodyPr>
            <a:noAutofit/>
          </a:bodyPr>
          <a:lstStyle/>
          <a:p>
            <a:r>
              <a:rPr lang="es-UY" sz="2600" dirty="0" smtClean="0">
                <a:solidFill>
                  <a:schemeClr val="accent1">
                    <a:lumMod val="75000"/>
                  </a:schemeClr>
                </a:solidFill>
              </a:rPr>
              <a:t>SEGMENTO MANDIBULAR</a:t>
            </a:r>
          </a:p>
          <a:p>
            <a:pPr marL="0" indent="0">
              <a:buNone/>
            </a:pPr>
            <a:r>
              <a:rPr lang="es-UY" sz="2600" dirty="0" smtClean="0">
                <a:solidFill>
                  <a:schemeClr val="tx1"/>
                </a:solidFill>
              </a:rPr>
              <a:t>Posee un par de mandíbulas</a:t>
            </a:r>
          </a:p>
          <a:p>
            <a:pPr marL="0" indent="0">
              <a:buNone/>
            </a:pPr>
            <a:r>
              <a:rPr lang="es-UY" sz="2600" dirty="0" smtClean="0">
                <a:solidFill>
                  <a:schemeClr val="tx1"/>
                </a:solidFill>
              </a:rPr>
              <a:t>Función masticadora</a:t>
            </a:r>
          </a:p>
          <a:p>
            <a:pPr marL="0" indent="0">
              <a:buNone/>
            </a:pPr>
            <a:endParaRPr lang="es-UY" sz="2600" dirty="0" smtClean="0">
              <a:solidFill>
                <a:schemeClr val="tx1"/>
              </a:solidFill>
            </a:endParaRPr>
          </a:p>
          <a:p>
            <a:r>
              <a:rPr lang="es-UY" sz="2600" dirty="0" smtClean="0">
                <a:solidFill>
                  <a:schemeClr val="accent1">
                    <a:lumMod val="75000"/>
                  </a:schemeClr>
                </a:solidFill>
              </a:rPr>
              <a:t>SEGMENTO</a:t>
            </a:r>
            <a:r>
              <a:rPr lang="es-UY" sz="2600" dirty="0" smtClean="0">
                <a:solidFill>
                  <a:schemeClr val="tx1"/>
                </a:solidFill>
              </a:rPr>
              <a:t> </a:t>
            </a:r>
            <a:r>
              <a:rPr lang="es-UY" sz="2600" dirty="0" smtClean="0">
                <a:solidFill>
                  <a:schemeClr val="accent1">
                    <a:lumMod val="75000"/>
                  </a:schemeClr>
                </a:solidFill>
              </a:rPr>
              <a:t>MAXILAR o MAXÍLULA</a:t>
            </a:r>
          </a:p>
          <a:p>
            <a:pPr marL="0" indent="0">
              <a:buNone/>
            </a:pPr>
            <a:r>
              <a:rPr lang="es-UY" sz="2600" dirty="0" smtClean="0">
                <a:solidFill>
                  <a:schemeClr val="tx1"/>
                </a:solidFill>
              </a:rPr>
              <a:t>Posee un par de maxilas</a:t>
            </a:r>
          </a:p>
          <a:p>
            <a:pPr marL="0" indent="0">
              <a:buNone/>
            </a:pPr>
            <a:r>
              <a:rPr lang="es-UY" sz="2600" dirty="0" smtClean="0">
                <a:solidFill>
                  <a:schemeClr val="tx1"/>
                </a:solidFill>
              </a:rPr>
              <a:t>En especies filtradoras existen sedas que retienen partículas del agua, en </a:t>
            </a:r>
            <a:r>
              <a:rPr lang="es-UY" sz="2600" dirty="0" err="1" smtClean="0">
                <a:solidFill>
                  <a:schemeClr val="tx1"/>
                </a:solidFill>
              </a:rPr>
              <a:t>spp</a:t>
            </a:r>
            <a:r>
              <a:rPr lang="es-UY" sz="2600" dirty="0" smtClean="0">
                <a:solidFill>
                  <a:schemeClr val="tx1"/>
                </a:solidFill>
              </a:rPr>
              <a:t> carnívoras tienen forma de garra y con ellas capturan la presa</a:t>
            </a:r>
          </a:p>
          <a:p>
            <a:pPr marL="0" indent="0">
              <a:buNone/>
            </a:pPr>
            <a:endParaRPr lang="es-UY" sz="2600" dirty="0" smtClean="0">
              <a:solidFill>
                <a:schemeClr val="tx1"/>
              </a:solidFill>
            </a:endParaRPr>
          </a:p>
          <a:p>
            <a:r>
              <a:rPr lang="es-UY" sz="2600" dirty="0" smtClean="0">
                <a:solidFill>
                  <a:schemeClr val="accent1">
                    <a:lumMod val="75000"/>
                  </a:schemeClr>
                </a:solidFill>
              </a:rPr>
              <a:t>SEGUNDO SEGMENTO MAXILAR</a:t>
            </a:r>
          </a:p>
          <a:p>
            <a:pPr marL="0" indent="0">
              <a:buNone/>
            </a:pPr>
            <a:r>
              <a:rPr lang="es-UY" sz="2600" dirty="0" smtClean="0">
                <a:solidFill>
                  <a:schemeClr val="tx1"/>
                </a:solidFill>
              </a:rPr>
              <a:t>Posee el segundo par de maxilas</a:t>
            </a:r>
          </a:p>
          <a:p>
            <a:pPr marL="0" indent="0">
              <a:buNone/>
            </a:pPr>
            <a:r>
              <a:rPr lang="es-UY" sz="2600" dirty="0" smtClean="0">
                <a:solidFill>
                  <a:schemeClr val="tx1"/>
                </a:solidFill>
              </a:rPr>
              <a:t>Ídem función </a:t>
            </a:r>
            <a:endParaRPr lang="es-UY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45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335903"/>
            <a:ext cx="10724674" cy="621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2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404</TotalTime>
  <Words>417</Words>
  <Application>Microsoft Office PowerPoint</Application>
  <PresentationFormat>Panorámica</PresentationFormat>
  <Paragraphs>107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Faceta</vt:lpstr>
      <vt:lpstr>Sub Phylum  CRUSTACEA</vt:lpstr>
      <vt:lpstr>CLASES</vt:lpstr>
      <vt:lpstr>67000 spp Clase Malacostraca Subclase Eumalacostraca</vt:lpstr>
      <vt:lpstr>CARACTERÍSTICAS DIAGNÓSTICAS </vt:lpstr>
      <vt:lpstr>Presentación de PowerPoint</vt:lpstr>
      <vt:lpstr>ESTRUCTURA CORPORAL</vt:lpstr>
      <vt:lpstr>CABEZA CINCO SEGEMENTOS FUSIONADOS </vt:lpstr>
      <vt:lpstr>Presentación de PowerPoint</vt:lpstr>
      <vt:lpstr>Presentación de PowerPoint</vt:lpstr>
      <vt:lpstr>TÓRAX</vt:lpstr>
      <vt:lpstr>Tórax Órden Decápodos (cangrejos, langostas y camarones) </vt:lpstr>
      <vt:lpstr>Presentación de PowerPoint</vt:lpstr>
      <vt:lpstr>Abdomen Decápodos</vt:lpstr>
      <vt:lpstr>Aparatos y sistemas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CRUSTACEA</dc:title>
  <dc:creator>Gina</dc:creator>
  <cp:lastModifiedBy>Gina</cp:lastModifiedBy>
  <cp:revision>25</cp:revision>
  <dcterms:created xsi:type="dcterms:W3CDTF">2014-06-09T18:16:16Z</dcterms:created>
  <dcterms:modified xsi:type="dcterms:W3CDTF">2014-06-16T00:04:46Z</dcterms:modified>
</cp:coreProperties>
</file>